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2"/>
  </p:sldMasterIdLst>
  <p:notesMasterIdLst>
    <p:notesMasterId r:id="rId17"/>
  </p:notesMasterIdLst>
  <p:handoutMasterIdLst>
    <p:handoutMasterId r:id="rId18"/>
  </p:handoutMasterIdLst>
  <p:sldIdLst>
    <p:sldId id="256" r:id="rId3"/>
    <p:sldId id="277" r:id="rId4"/>
    <p:sldId id="263" r:id="rId5"/>
    <p:sldId id="265" r:id="rId6"/>
    <p:sldId id="278" r:id="rId7"/>
    <p:sldId id="264" r:id="rId8"/>
    <p:sldId id="273" r:id="rId9"/>
    <p:sldId id="274" r:id="rId10"/>
    <p:sldId id="269" r:id="rId11"/>
    <p:sldId id="270" r:id="rId12"/>
    <p:sldId id="275" r:id="rId13"/>
    <p:sldId id="276" r:id="rId14"/>
    <p:sldId id="271" r:id="rId15"/>
    <p:sldId id="258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07/7/12/main">
          <a:srgbClr xmlns:mc="http://schemas.openxmlformats.org/markup-compatibility/2006" xmlns:a14="http://schemas.microsoft.com/office/drawing/2007/7/7/main" val="FF0000" mc:Ignorable=""/>
        </p14:laserClr>
      </p:ext>
      <p:ext uri="{2FDB2607-1784-4EEB-B798-7EB5836EED8A}">
        <p14:showMediaCtrls xmlns:p14="http://schemas.microsoft.com/office/powerpoint/2007/7/12/main" val="1"/>
      </p:ext>
    </p:extLst>
  </p:showPr>
  <p:extLst>
    <p:ext uri="{E76CE94A-603C-4142-B9EB-6D1370010A27}">
      <p14:discardImageEditData xmlns:p14="http://schemas.microsoft.com/office/powerpoint/2007/7/12/main" val="0"/>
    </p:ext>
    <p:ext uri="{D31A062A-798A-4329-ABDD-BBA856620510}">
      <p14:defaultImageDpi xmlns:p14="http://schemas.microsoft.com/office/powerpoint/2007/7/12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3" d="100"/>
          <a:sy n="73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BEEF6-B997-4B5B-B1B0-CE527F581A83}" type="datetimeFigureOut">
              <a:rPr lang="en-US" smtClean="0"/>
              <a:pPr/>
              <a:t>11/14/2009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FCE649-2D99-4090-A43E-AB9350B80CA1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07/7/12/main" val="33787310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C24FB-9FF2-4B3C-A977-923E2ADE5719}" type="datetimeFigureOut">
              <a:rPr lang="en-US" smtClean="0"/>
              <a:pPr/>
              <a:t>11/14/2009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147FA-3FD6-4031-95DE-04146A18DB5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07/7/12/main" val="2456410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07/7/7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7C9B81F-C347-4BEF-BFDF-29C42F48304A}" type="datetimeFigureOut">
              <a:rPr lang="en-US" smtClean="0"/>
              <a:pPr eaLnBrk="1" latinLnBrk="0" hangingPunct="1"/>
              <a:t>11/14/2009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7C9B81F-C347-4BEF-BFDF-29C42F48304A}" type="datetimeFigureOut">
              <a:rPr lang="en-US" smtClean="0"/>
              <a:pPr eaLnBrk="1" latinLnBrk="0" hangingPunct="1"/>
              <a:t>11/14/2009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7C9B81F-C347-4BEF-BFDF-29C42F48304A}" type="datetimeFigureOut">
              <a:rPr lang="en-US" smtClean="0"/>
              <a:pPr eaLnBrk="1" latinLnBrk="0" hangingPunct="1"/>
              <a:t>11/14/2009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87F1E-611D-1047-90A2-A159DEAF41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07/7/7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7C9B81F-C347-4BEF-BFDF-29C42F48304A}" type="datetimeFigureOut">
              <a:rPr lang="en-US" smtClean="0"/>
              <a:pPr eaLnBrk="1" latinLnBrk="0" hangingPunct="1"/>
              <a:t>11/14/2009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7C9B81F-C347-4BEF-BFDF-29C42F48304A}" type="datetimeFigureOut">
              <a:rPr lang="en-US" smtClean="0"/>
              <a:pPr eaLnBrk="1" latinLnBrk="0" hangingPunct="1"/>
              <a:t>11/14/2009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7C9B81F-C347-4BEF-BFDF-29C42F48304A}" type="datetimeFigureOut">
              <a:rPr lang="en-US" smtClean="0"/>
              <a:pPr eaLnBrk="1" latinLnBrk="0" hangingPunct="1"/>
              <a:t>11/14/2009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7C9B81F-C347-4BEF-BFDF-29C42F48304A}" type="datetimeFigureOut">
              <a:rPr lang="en-US" smtClean="0"/>
              <a:pPr eaLnBrk="1" latinLnBrk="0" hangingPunct="1"/>
              <a:t>11/14/2009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7C9B81F-C347-4BEF-BFDF-29C42F48304A}" type="datetimeFigureOut">
              <a:rPr lang="en-US" smtClean="0"/>
              <a:pPr eaLnBrk="1" latinLnBrk="0" hangingPunct="1"/>
              <a:t>11/14/2009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7C9B81F-C347-4BEF-BFDF-29C42F48304A}" type="datetimeFigureOut">
              <a:rPr lang="en-US" smtClean="0"/>
              <a:pPr eaLnBrk="1" latinLnBrk="0" hangingPunct="1"/>
              <a:t>11/14/2009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xmlns:mc="http://schemas.openxmlformats.org/markup-compatibility/2006" xmlns:a14="http://schemas.microsoft.com/office/drawing/2007/7/7/main" val="FFFFFF" mc:Ignorable=""/>
          </a:solidFill>
          <a:ln w="3175" cap="rnd" cmpd="sng" algn="ctr">
            <a:solidFill>
              <a:srgbClr xmlns:mc="http://schemas.openxmlformats.org/markup-compatibility/2006" xmlns:a14="http://schemas.microsoft.com/office/drawing/2007/7/7/main" val="C0C0C0" mc:Ignorable=""/>
            </a:solidFill>
            <a:prstDash val="solid"/>
          </a:ln>
          <a:effectLst>
            <a:outerShdw blurRad="63500" dist="38500" dir="7500000" sx="98500" sy="100080" kx="100000" algn="tl" rotWithShape="0">
              <a:srgbClr xmlns:mc="http://schemas.openxmlformats.org/markup-compatibility/2006" xmlns:a14="http://schemas.microsoft.com/office/drawing/2007/7/7/main" val="000000" mc:Ignorable="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xmlns:mc="http://schemas.openxmlformats.org/markup-compatibility/2006" xmlns:a14="http://schemas.microsoft.com/office/drawing/2007/7/7/main" val="FFFFFF" mc:Ignorable=""/>
          </a:solidFill>
          <a:ln w="12700" cap="flat" cmpd="sng" algn="ctr">
            <a:solidFill>
              <a:srgbClr xmlns:mc="http://schemas.openxmlformats.org/markup-compatibility/2006" xmlns:a14="http://schemas.microsoft.com/office/drawing/2007/7/7/main" val="FFFFFF" mc:Ignorable=""/>
            </a:solidFill>
            <a:prstDash val="solid"/>
            <a:bevel/>
          </a:ln>
          <a:effectLst>
            <a:outerShdw blurRad="19685" dist="6350" dir="12900000" algn="tl" rotWithShape="0">
              <a:srgbClr xmlns:mc="http://schemas.openxmlformats.org/markup-compatibility/2006" xmlns:a14="http://schemas.microsoft.com/office/drawing/2007/7/7/main" val="000000" mc:Ignorable="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47C9B81F-C347-4BEF-BFDF-29C42F48304A}" type="datetimeFigureOut">
              <a:rPr lang="en-US" smtClean="0"/>
              <a:pPr eaLnBrk="1" latinLnBrk="0" hangingPunct="1"/>
              <a:t>11/14/2009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xmlns:mc="http://schemas.openxmlformats.org/markup-compatibility/2006" xmlns:a14="http://schemas.microsoft.com/office/drawing/2007/7/7/main" val="C0C0C0" mc:Ignorable="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eaLnBrk="1" latinLnBrk="0" hangingPunct="1"/>
            <a:fld id="{47C9B81F-C347-4BEF-BFDF-29C42F48304A}" type="datetimeFigureOut">
              <a:rPr lang="en-US" smtClean="0"/>
              <a:pPr eaLnBrk="1" latinLnBrk="0" hangingPunct="1"/>
              <a:t>11/14/2009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dcherry@awarenesstech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Storage for the DBA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Denny Cherry</a:t>
            </a:r>
          </a:p>
          <a:p>
            <a:r>
              <a:rPr lang="en-US" dirty="0"/>
              <a:t>Senior Database Administrator / Architect</a:t>
            </a:r>
          </a:p>
          <a:p>
            <a:r>
              <a:rPr lang="en-US" dirty="0"/>
              <a:t>Awareness Technologies</a:t>
            </a:r>
          </a:p>
          <a:p>
            <a:r>
              <a:rPr lang="en-US" dirty="0">
                <a:hlinkClick r:id="rId2"/>
              </a:rPr>
              <a:t>dcherry@awarenesstech.com</a:t>
            </a:r>
            <a:endParaRPr lang="en-US" dirty="0"/>
          </a:p>
          <a:p>
            <a:r>
              <a:rPr lang="en-US" dirty="0"/>
              <a:t>Microsoft MVP – SQL Server</a:t>
            </a:r>
          </a:p>
          <a:p>
            <a:r>
              <a:rPr lang="en-US" dirty="0"/>
              <a:t>Quest Software SQL Server MVP</a:t>
            </a:r>
          </a:p>
          <a:p>
            <a:r>
              <a:rPr lang="en-US" dirty="0"/>
              <a:t>MCSA, MCDBA, MCTS, MCITP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Tiered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Tier 3</a:t>
            </a:r>
          </a:p>
          <a:p>
            <a:pPr lvl="1"/>
            <a:r>
              <a:rPr lang="en-US" dirty="0" smtClean="0"/>
              <a:t>7.2/5.4k RPM SATA/SAS </a:t>
            </a:r>
            <a:r>
              <a:rPr lang="en-US" dirty="0"/>
              <a:t>high capacity </a:t>
            </a:r>
            <a:r>
              <a:rPr lang="en-US" dirty="0" smtClean="0"/>
              <a:t>drives</a:t>
            </a:r>
          </a:p>
          <a:p>
            <a:pPr lvl="1"/>
            <a:r>
              <a:rPr lang="en-US" dirty="0" smtClean="0"/>
              <a:t>Low cost</a:t>
            </a:r>
            <a:r>
              <a:rPr lang="en-US" dirty="0"/>
              <a:t>, </a:t>
            </a:r>
            <a:r>
              <a:rPr lang="en-US" dirty="0" smtClean="0"/>
              <a:t>low speed storage</a:t>
            </a:r>
          </a:p>
          <a:p>
            <a:pPr lvl="1"/>
            <a:r>
              <a:rPr lang="en-US" dirty="0" smtClean="0"/>
              <a:t>Backups, Archives</a:t>
            </a:r>
          </a:p>
          <a:p>
            <a:r>
              <a:rPr lang="en-US" dirty="0" smtClean="0"/>
              <a:t>Tier 0</a:t>
            </a:r>
          </a:p>
          <a:p>
            <a:pPr lvl="1"/>
            <a:r>
              <a:rPr lang="en-US" dirty="0" smtClean="0"/>
              <a:t>Enterprise Flash Disks low capacity drives</a:t>
            </a:r>
          </a:p>
          <a:p>
            <a:pPr lvl="1"/>
            <a:r>
              <a:rPr lang="en-US" dirty="0" smtClean="0"/>
              <a:t>Very high cost, very high speed storage</a:t>
            </a:r>
          </a:p>
          <a:p>
            <a:pPr lvl="1"/>
            <a:r>
              <a:rPr lang="en-US" dirty="0" smtClean="0"/>
              <a:t>Databases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07/7/12/main" val="2082947161"/>
      </p:ext>
    </p:extLst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Disk Alignment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8072847" cy="4525963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/>
              <a:t>Can improve SQL disk performance up to 100%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/>
              <a:t>(64 1k blocks/64k IO)=100% of IO is impacted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/>
              <a:t>Must be done before data is put on the disk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/>
              <a:t>Windows </a:t>
            </a:r>
            <a:r>
              <a:rPr lang="en-US" sz="3000" dirty="0"/>
              <a:t>2000 </a:t>
            </a:r>
            <a:r>
              <a:rPr lang="en-US" sz="3000" dirty="0" smtClean="0"/>
              <a:t>- </a:t>
            </a:r>
            <a:r>
              <a:rPr lang="en-US" sz="3000" dirty="0" err="1"/>
              <a:t>Diskpar</a:t>
            </a:r>
            <a:endParaRPr lang="en-US" sz="3000" dirty="0"/>
          </a:p>
          <a:p>
            <a:pPr>
              <a:buFont typeface="Arial" pitchFamily="34" charset="0"/>
              <a:buChar char="•"/>
            </a:pPr>
            <a:r>
              <a:rPr lang="en-US" sz="3000" dirty="0"/>
              <a:t>Windows </a:t>
            </a:r>
            <a:r>
              <a:rPr lang="en-US" sz="3000" dirty="0" smtClean="0"/>
              <a:t>2003 - </a:t>
            </a:r>
            <a:r>
              <a:rPr lang="en-US" sz="3000" dirty="0" err="1" smtClean="0"/>
              <a:t>Diskpart</a:t>
            </a:r>
            <a:endParaRPr lang="en-US" sz="3000" dirty="0"/>
          </a:p>
          <a:p>
            <a:pPr>
              <a:buFont typeface="Arial" pitchFamily="34" charset="0"/>
              <a:buChar char="•"/>
            </a:pPr>
            <a:r>
              <a:rPr lang="en-US" sz="3000" dirty="0"/>
              <a:t>Windows 2008 - Automatic</a:t>
            </a:r>
          </a:p>
          <a:p>
            <a:endParaRPr lang="en-US" sz="30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28A0092B-C50C-407e-A947-70E740481C1C">
                <a14:useLocalDpi xmlns:a14="http://schemas.microsoft.com/office/drawing/2007/7/7/main" val="0"/>
              </a:ext>
            </a:extLst>
          </a:blip>
          <a:stretch>
            <a:fillRect/>
          </a:stretch>
        </p:blipFill>
        <p:spPr bwMode="auto">
          <a:xfrm>
            <a:off x="5473337" y="4040715"/>
            <a:ext cx="3670663" cy="253874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07/7/12/main" val="3233080924"/>
      </p:ext>
    </p:extLst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Spindle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Fibre</a:t>
            </a:r>
            <a:r>
              <a:rPr lang="en-US" dirty="0" smtClean="0"/>
              <a:t> Channel (FC)</a:t>
            </a:r>
          </a:p>
          <a:p>
            <a:pPr lvl="1"/>
            <a:r>
              <a:rPr lang="en-US" dirty="0" smtClean="0"/>
              <a:t>Fastest Bus Speeds between 2-4 Gigs</a:t>
            </a:r>
          </a:p>
          <a:p>
            <a:r>
              <a:rPr lang="en-US" dirty="0" smtClean="0"/>
              <a:t>SCSI</a:t>
            </a:r>
          </a:p>
          <a:p>
            <a:pPr lvl="1"/>
            <a:r>
              <a:rPr lang="en-US" dirty="0" smtClean="0"/>
              <a:t>Older Technology, slower bus speeds</a:t>
            </a:r>
          </a:p>
          <a:p>
            <a:r>
              <a:rPr lang="en-US" dirty="0" smtClean="0"/>
              <a:t>SATA</a:t>
            </a:r>
          </a:p>
          <a:p>
            <a:pPr lvl="1"/>
            <a:r>
              <a:rPr lang="en-US" dirty="0" smtClean="0"/>
              <a:t>Newer Technology, even slower bus speeds</a:t>
            </a:r>
          </a:p>
          <a:p>
            <a:r>
              <a:rPr lang="en-US" dirty="0" smtClean="0"/>
              <a:t>Enterprise Flash Disks (EFDs)</a:t>
            </a:r>
          </a:p>
          <a:p>
            <a:pPr lvl="1"/>
            <a:r>
              <a:rPr lang="en-US" dirty="0" smtClean="0"/>
              <a:t>Newest Technology, same bus speeds as FC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07/7/12/main" val="2543218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037"/>
            <a:ext cx="8229600" cy="6133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Array Diagram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28A0092B-C50C-407e-A947-70E740481C1C">
                <a14:useLocalDpi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1701574" y="794523"/>
            <a:ext cx="5692002" cy="52108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07/7/12/main" val="1313404053"/>
      </p:ext>
    </p:extLst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0910" y="2787517"/>
            <a:ext cx="7467600" cy="832085"/>
          </a:xfrm>
        </p:spPr>
        <p:txBody>
          <a:bodyPr>
            <a:normAutofit fontScale="90000"/>
          </a:bodyPr>
          <a:lstStyle/>
          <a:p>
            <a:r>
              <a:rPr lang="en-US" sz="7500" dirty="0" smtClean="0"/>
              <a:t>Denny Cherry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467394" y="3103659"/>
            <a:ext cx="7467600" cy="9144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dcherry@awarenesstech.com</a:t>
            </a:r>
          </a:p>
          <a:p>
            <a:r>
              <a:rPr lang="en-US" dirty="0"/>
              <a:t>http://itke.techtarget.com/sql-server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75211" y="5473337"/>
            <a:ext cx="7471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Please rate my </a:t>
            </a:r>
            <a:r>
              <a:rPr lang="en-US" dirty="0" smtClean="0"/>
              <a:t>presentation </a:t>
            </a:r>
            <a:r>
              <a:rPr lang="en-US" dirty="0" smtClean="0"/>
              <a:t>at http://speakerrate.com/mrdenny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Storage </a:t>
            </a:r>
            <a:r>
              <a:rPr lang="en-US" dirty="0" smtClean="0"/>
              <a:t>Terminology</a:t>
            </a:r>
          </a:p>
          <a:p>
            <a:r>
              <a:rPr lang="en-US" dirty="0" smtClean="0"/>
              <a:t>Multi-</a:t>
            </a:r>
            <a:r>
              <a:rPr lang="en-US" dirty="0" err="1" smtClean="0"/>
              <a:t>pathing</a:t>
            </a:r>
            <a:endParaRPr lang="en-US" dirty="0" smtClean="0"/>
          </a:p>
          <a:p>
            <a:r>
              <a:rPr lang="en-US" dirty="0" smtClean="0"/>
              <a:t>Array Cache Setup</a:t>
            </a:r>
          </a:p>
          <a:p>
            <a:r>
              <a:rPr lang="en-US" dirty="0" smtClean="0"/>
              <a:t>RAID Types</a:t>
            </a:r>
          </a:p>
          <a:p>
            <a:r>
              <a:rPr lang="en-US" dirty="0" smtClean="0"/>
              <a:t>Tiered Storage</a:t>
            </a:r>
          </a:p>
          <a:p>
            <a:r>
              <a:rPr lang="en-US" dirty="0" smtClean="0"/>
              <a:t>Disk Alignment</a:t>
            </a:r>
          </a:p>
          <a:p>
            <a:r>
              <a:rPr lang="en-US" dirty="0" smtClean="0"/>
              <a:t>Spindle Types</a:t>
            </a:r>
          </a:p>
          <a:p>
            <a:r>
              <a:rPr lang="en-US" dirty="0" smtClean="0"/>
              <a:t>Physical Array Diagram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07/7/12/main" val="1007955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Storage Terminology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LUN = Logical Unit Number</a:t>
            </a:r>
          </a:p>
          <a:p>
            <a:r>
              <a:rPr lang="en-US" dirty="0"/>
              <a:t>Host = The Server or Servers a LUN is presented to</a:t>
            </a:r>
          </a:p>
          <a:p>
            <a:r>
              <a:rPr lang="en-US" dirty="0"/>
              <a:t>SAN = Storage Area Network</a:t>
            </a:r>
          </a:p>
          <a:p>
            <a:r>
              <a:rPr lang="en-US" dirty="0"/>
              <a:t>Fabric = </a:t>
            </a:r>
            <a:r>
              <a:rPr lang="en-US" dirty="0" err="1"/>
              <a:t>Fibre</a:t>
            </a:r>
            <a:r>
              <a:rPr lang="en-US" dirty="0"/>
              <a:t> network which makes up the </a:t>
            </a:r>
            <a:r>
              <a:rPr lang="en-US" dirty="0" smtClean="0"/>
              <a:t>SAN</a:t>
            </a:r>
          </a:p>
          <a:p>
            <a:r>
              <a:rPr lang="en-US" dirty="0" smtClean="0"/>
              <a:t>Array = Box with the Spindles in it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07/7/12/main" val="2872918183"/>
      </p:ext>
    </p:extLst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Storage Terminology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Disk = How the OS sees a LUN when presented</a:t>
            </a:r>
          </a:p>
          <a:p>
            <a:r>
              <a:rPr lang="en-US" dirty="0" smtClean="0"/>
              <a:t>Spindle </a:t>
            </a:r>
            <a:r>
              <a:rPr lang="en-US" dirty="0"/>
              <a:t>= Physical disks in the Storage Array</a:t>
            </a:r>
          </a:p>
          <a:p>
            <a:r>
              <a:rPr lang="en-US" dirty="0" err="1"/>
              <a:t>IOps</a:t>
            </a:r>
            <a:r>
              <a:rPr lang="en-US" dirty="0"/>
              <a:t>  = </a:t>
            </a:r>
            <a:r>
              <a:rPr lang="en-US" dirty="0" smtClean="0"/>
              <a:t>Physical Operation To Disk</a:t>
            </a:r>
            <a:endParaRPr lang="en-US" dirty="0"/>
          </a:p>
          <a:p>
            <a:r>
              <a:rPr lang="en-US" dirty="0"/>
              <a:t>Sequential IO = Reads or writes which are sequential on the spindle</a:t>
            </a:r>
          </a:p>
          <a:p>
            <a:r>
              <a:rPr lang="en-US" dirty="0"/>
              <a:t>Random IO = Reads or writes which are located at random positions on the spindle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07/7/12/main" val="729883027"/>
      </p:ext>
    </p:extLst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</a:t>
            </a:r>
            <a:r>
              <a:rPr lang="en-US" dirty="0" err="1" smtClean="0"/>
              <a:t>pathing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Combine paths into a single volume</a:t>
            </a:r>
          </a:p>
          <a:p>
            <a:r>
              <a:rPr lang="en-US" dirty="0" smtClean="0"/>
              <a:t>Active/Passive or Active/Active depending on product</a:t>
            </a:r>
          </a:p>
          <a:p>
            <a:r>
              <a:rPr lang="en-US" dirty="0" smtClean="0"/>
              <a:t>Active/Passive provides redundancy</a:t>
            </a:r>
          </a:p>
          <a:p>
            <a:r>
              <a:rPr lang="en-US" dirty="0" smtClean="0"/>
              <a:t>Active/Active provides redundancy and increased capacity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07/7/12/main" val="3853538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500" dirty="0"/>
              <a:t>OLTP databases make poor use of SAN read cache</a:t>
            </a:r>
          </a:p>
          <a:p>
            <a:r>
              <a:rPr lang="en-US" sz="3500" dirty="0"/>
              <a:t>OLAP databases make good use of SAN read cache</a:t>
            </a:r>
          </a:p>
          <a:p>
            <a:r>
              <a:rPr lang="en-US" sz="3500" dirty="0"/>
              <a:t>Try reducing read cache and increasing write cache</a:t>
            </a:r>
          </a:p>
          <a:p>
            <a:r>
              <a:rPr lang="en-US" sz="3500" dirty="0"/>
              <a:t>OLTP databases with high buffer cache hit ratios may be able to have the read cache disabled</a:t>
            </a:r>
          </a:p>
          <a:p>
            <a:r>
              <a:rPr lang="en-US" sz="3500" dirty="0"/>
              <a:t>There is no one correct setup.  Every system is different.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07/7/12/main" val="626697802"/>
      </p:ext>
    </p:extLst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RAID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RAID 1</a:t>
            </a:r>
            <a:endParaRPr lang="en-US" dirty="0"/>
          </a:p>
          <a:p>
            <a:pPr lvl="1"/>
            <a:r>
              <a:rPr lang="en-US" dirty="0" smtClean="0"/>
              <a:t>Full Mirror of data</a:t>
            </a:r>
          </a:p>
          <a:p>
            <a:pPr lvl="1"/>
            <a:r>
              <a:rPr lang="en-US" dirty="0" smtClean="0"/>
              <a:t>No performance Benefit</a:t>
            </a:r>
            <a:endParaRPr lang="en-US" dirty="0"/>
          </a:p>
          <a:p>
            <a:r>
              <a:rPr lang="en-US" dirty="0" smtClean="0"/>
              <a:t>RAID 0+1</a:t>
            </a:r>
          </a:p>
          <a:p>
            <a:pPr lvl="1"/>
            <a:r>
              <a:rPr lang="en-US" dirty="0" smtClean="0"/>
              <a:t>Drives Striped, then Stripes Mirrored</a:t>
            </a:r>
          </a:p>
          <a:p>
            <a:pPr lvl="1"/>
            <a:r>
              <a:rPr lang="en-US" dirty="0" smtClean="0"/>
              <a:t>High Cost, but High Performance</a:t>
            </a:r>
          </a:p>
          <a:p>
            <a:r>
              <a:rPr lang="en-US" dirty="0" smtClean="0"/>
              <a:t>RAID 10 (aka 1+0)</a:t>
            </a:r>
          </a:p>
          <a:p>
            <a:pPr lvl="1"/>
            <a:r>
              <a:rPr lang="en-US" dirty="0" smtClean="0"/>
              <a:t>Drives Mirrored, then Mirrors Striped</a:t>
            </a:r>
          </a:p>
          <a:p>
            <a:pPr lvl="1"/>
            <a:r>
              <a:rPr lang="en-US" dirty="0" smtClean="0"/>
              <a:t>High Cost, but High Performance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07/7/12/main" val="2822353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RAID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RAID 5</a:t>
            </a:r>
          </a:p>
          <a:p>
            <a:pPr lvl="1"/>
            <a:r>
              <a:rPr lang="en-US" dirty="0" smtClean="0"/>
              <a:t>Stripe with single </a:t>
            </a:r>
            <a:r>
              <a:rPr lang="en-US" dirty="0"/>
              <a:t>p</a:t>
            </a:r>
            <a:r>
              <a:rPr lang="en-US" dirty="0" smtClean="0"/>
              <a:t>arity drive</a:t>
            </a:r>
          </a:p>
          <a:p>
            <a:pPr lvl="1"/>
            <a:r>
              <a:rPr lang="en-US" dirty="0" smtClean="0"/>
              <a:t>Low cost, good performance</a:t>
            </a:r>
          </a:p>
          <a:p>
            <a:pPr lvl="1"/>
            <a:r>
              <a:rPr lang="en-US" dirty="0" smtClean="0"/>
              <a:t>Write penalty</a:t>
            </a:r>
          </a:p>
          <a:p>
            <a:r>
              <a:rPr lang="en-US" dirty="0" smtClean="0"/>
              <a:t>RAID 6</a:t>
            </a:r>
          </a:p>
          <a:p>
            <a:pPr lvl="1"/>
            <a:r>
              <a:rPr lang="en-US" dirty="0" smtClean="0"/>
              <a:t>Stripe with two parity drives</a:t>
            </a:r>
          </a:p>
          <a:p>
            <a:pPr lvl="1"/>
            <a:r>
              <a:rPr lang="en-US" dirty="0" smtClean="0"/>
              <a:t>Slightly higher cost per gig than RAID 5, good performance</a:t>
            </a:r>
          </a:p>
          <a:p>
            <a:pPr lvl="1"/>
            <a:r>
              <a:rPr lang="en-US" dirty="0" smtClean="0"/>
              <a:t>Same write penalty as RAID 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07/7/12/main" val="261863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Tiered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Tier 1</a:t>
            </a:r>
          </a:p>
          <a:p>
            <a:pPr lvl="1"/>
            <a:r>
              <a:rPr lang="en-US" dirty="0" smtClean="0"/>
              <a:t>15k RPM </a:t>
            </a:r>
            <a:r>
              <a:rPr lang="en-US" dirty="0" err="1" smtClean="0"/>
              <a:t>Fibre</a:t>
            </a:r>
            <a:r>
              <a:rPr lang="en-US" dirty="0" smtClean="0"/>
              <a:t> Channel low </a:t>
            </a:r>
            <a:r>
              <a:rPr lang="en-US" dirty="0"/>
              <a:t>capacity </a:t>
            </a:r>
            <a:r>
              <a:rPr lang="en-US" dirty="0" smtClean="0"/>
              <a:t>drives</a:t>
            </a:r>
          </a:p>
          <a:p>
            <a:pPr lvl="1"/>
            <a:r>
              <a:rPr lang="en-US" dirty="0" smtClean="0"/>
              <a:t>High cost, high speed storage</a:t>
            </a:r>
          </a:p>
          <a:p>
            <a:pPr lvl="1"/>
            <a:r>
              <a:rPr lang="en-US" dirty="0" smtClean="0"/>
              <a:t>Databases, Exchange, Virtual Machines</a:t>
            </a:r>
          </a:p>
          <a:p>
            <a:r>
              <a:rPr lang="en-US" dirty="0" smtClean="0"/>
              <a:t>Tier 2</a:t>
            </a:r>
          </a:p>
          <a:p>
            <a:pPr lvl="1"/>
            <a:r>
              <a:rPr lang="en-US" dirty="0" smtClean="0"/>
              <a:t>10k RPM </a:t>
            </a:r>
            <a:r>
              <a:rPr lang="en-US" dirty="0" err="1" smtClean="0"/>
              <a:t>Fibre</a:t>
            </a:r>
            <a:r>
              <a:rPr lang="en-US" dirty="0" smtClean="0"/>
              <a:t> Channel </a:t>
            </a:r>
            <a:r>
              <a:rPr lang="en-US" dirty="0"/>
              <a:t>medium capacity </a:t>
            </a:r>
            <a:r>
              <a:rPr lang="en-US" dirty="0" smtClean="0"/>
              <a:t>drives</a:t>
            </a:r>
          </a:p>
          <a:p>
            <a:pPr lvl="1"/>
            <a:r>
              <a:rPr lang="en-US" dirty="0" smtClean="0"/>
              <a:t>Medium cost, medium speed storage</a:t>
            </a:r>
          </a:p>
          <a:p>
            <a:pPr lvl="1"/>
            <a:r>
              <a:rPr lang="en-US" dirty="0" smtClean="0"/>
              <a:t>File Servers, Database Archives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07/7/12/main" val="1730992548"/>
      </p:ext>
    </p:extLst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07/7/7/main" val="04617B" mc:Ignorable=""/>
      </a:dk2>
      <a:lt2>
        <a:srgbClr xmlns:mc="http://schemas.openxmlformats.org/markup-compatibility/2006" xmlns:a14="http://schemas.microsoft.com/office/drawing/2007/7/7/main" val="DBF5F9" mc:Ignorable=""/>
      </a:lt2>
      <a:accent1>
        <a:srgbClr xmlns:mc="http://schemas.openxmlformats.org/markup-compatibility/2006" xmlns:a14="http://schemas.microsoft.com/office/drawing/2007/7/7/main" val="0F6FC6" mc:Ignorable=""/>
      </a:accent1>
      <a:accent2>
        <a:srgbClr xmlns:mc="http://schemas.openxmlformats.org/markup-compatibility/2006" xmlns:a14="http://schemas.microsoft.com/office/drawing/2007/7/7/main" val="009DD9" mc:Ignorable=""/>
      </a:accent2>
      <a:accent3>
        <a:srgbClr xmlns:mc="http://schemas.openxmlformats.org/markup-compatibility/2006" xmlns:a14="http://schemas.microsoft.com/office/drawing/2007/7/7/main" val="0BD0D9" mc:Ignorable=""/>
      </a:accent3>
      <a:accent4>
        <a:srgbClr xmlns:mc="http://schemas.openxmlformats.org/markup-compatibility/2006" xmlns:a14="http://schemas.microsoft.com/office/drawing/2007/7/7/main" val="10CF9B" mc:Ignorable=""/>
      </a:accent4>
      <a:accent5>
        <a:srgbClr xmlns:mc="http://schemas.openxmlformats.org/markup-compatibility/2006" xmlns:a14="http://schemas.microsoft.com/office/drawing/2007/7/7/main" val="7CCA62" mc:Ignorable=""/>
      </a:accent5>
      <a:accent6>
        <a:srgbClr xmlns:mc="http://schemas.openxmlformats.org/markup-compatibility/2006" xmlns:a14="http://schemas.microsoft.com/office/drawing/2007/7/7/main" val="A5C249" mc:Ignorable=""/>
      </a:accent6>
      <a:hlink>
        <a:srgbClr xmlns:mc="http://schemas.openxmlformats.org/markup-compatibility/2006" xmlns:a14="http://schemas.microsoft.com/office/drawing/2007/7/7/main" val="E2D700" mc:Ignorable=""/>
      </a:hlink>
      <a:folHlink>
        <a:srgbClr xmlns:mc="http://schemas.openxmlformats.org/markup-compatibility/2006" xmlns:a14="http://schemas.microsoft.com/office/drawing/2007/7/7/main" val="85DFD0" mc:Ignorable="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07/7/7/main" val="1F497D" mc:Ignorable=""/>
      </a:dk2>
      <a:lt2>
        <a:srgbClr xmlns:mc="http://schemas.openxmlformats.org/markup-compatibility/2006" xmlns:a14="http://schemas.microsoft.com/office/drawing/2007/7/7/main" val="EEECE1" mc:Ignorable=""/>
      </a:lt2>
      <a:accent1>
        <a:srgbClr xmlns:mc="http://schemas.openxmlformats.org/markup-compatibility/2006" xmlns:a14="http://schemas.microsoft.com/office/drawing/2007/7/7/main" val="4F81BD" mc:Ignorable=""/>
      </a:accent1>
      <a:accent2>
        <a:srgbClr xmlns:mc="http://schemas.openxmlformats.org/markup-compatibility/2006" xmlns:a14="http://schemas.microsoft.com/office/drawing/2007/7/7/main" val="C0504D" mc:Ignorable=""/>
      </a:accent2>
      <a:accent3>
        <a:srgbClr xmlns:mc="http://schemas.openxmlformats.org/markup-compatibility/2006" xmlns:a14="http://schemas.microsoft.com/office/drawing/2007/7/7/main" val="9BBB59" mc:Ignorable=""/>
      </a:accent3>
      <a:accent4>
        <a:srgbClr xmlns:mc="http://schemas.openxmlformats.org/markup-compatibility/2006" xmlns:a14="http://schemas.microsoft.com/office/drawing/2007/7/7/main" val="8064A2" mc:Ignorable=""/>
      </a:accent4>
      <a:accent5>
        <a:srgbClr xmlns:mc="http://schemas.openxmlformats.org/markup-compatibility/2006" xmlns:a14="http://schemas.microsoft.com/office/drawing/2007/7/7/main" val="4BACC6" mc:Ignorable=""/>
      </a:accent5>
      <a:accent6>
        <a:srgbClr xmlns:mc="http://schemas.openxmlformats.org/markup-compatibility/2006" xmlns:a14="http://schemas.microsoft.com/office/drawing/2007/7/7/main" val="F79646" mc:Ignorable=""/>
      </a:accent6>
      <a:hlink>
        <a:srgbClr xmlns:mc="http://schemas.openxmlformats.org/markup-compatibility/2006" xmlns:a14="http://schemas.microsoft.com/office/drawing/2007/7/7/main" val="0000FF" mc:Ignorable=""/>
      </a:hlink>
      <a:folHlink>
        <a:srgbClr xmlns:mc="http://schemas.openxmlformats.org/markup-compatibility/2006" xmlns:a14="http://schemas.microsoft.com/office/drawing/2007/7/7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07/7/7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07/7/7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07/7/7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07/7/7/main" val="1F497D" mc:Ignorable=""/>
      </a:dk2>
      <a:lt2>
        <a:srgbClr xmlns:mc="http://schemas.openxmlformats.org/markup-compatibility/2006" xmlns:a14="http://schemas.microsoft.com/office/drawing/2007/7/7/main" val="EEECE1" mc:Ignorable=""/>
      </a:lt2>
      <a:accent1>
        <a:srgbClr xmlns:mc="http://schemas.openxmlformats.org/markup-compatibility/2006" xmlns:a14="http://schemas.microsoft.com/office/drawing/2007/7/7/main" val="4F81BD" mc:Ignorable=""/>
      </a:accent1>
      <a:accent2>
        <a:srgbClr xmlns:mc="http://schemas.openxmlformats.org/markup-compatibility/2006" xmlns:a14="http://schemas.microsoft.com/office/drawing/2007/7/7/main" val="C0504D" mc:Ignorable=""/>
      </a:accent2>
      <a:accent3>
        <a:srgbClr xmlns:mc="http://schemas.openxmlformats.org/markup-compatibility/2006" xmlns:a14="http://schemas.microsoft.com/office/drawing/2007/7/7/main" val="9BBB59" mc:Ignorable=""/>
      </a:accent3>
      <a:accent4>
        <a:srgbClr xmlns:mc="http://schemas.openxmlformats.org/markup-compatibility/2006" xmlns:a14="http://schemas.microsoft.com/office/drawing/2007/7/7/main" val="8064A2" mc:Ignorable=""/>
      </a:accent4>
      <a:accent5>
        <a:srgbClr xmlns:mc="http://schemas.openxmlformats.org/markup-compatibility/2006" xmlns:a14="http://schemas.microsoft.com/office/drawing/2007/7/7/main" val="4BACC6" mc:Ignorable=""/>
      </a:accent5>
      <a:accent6>
        <a:srgbClr xmlns:mc="http://schemas.openxmlformats.org/markup-compatibility/2006" xmlns:a14="http://schemas.microsoft.com/office/drawing/2007/7/7/main" val="F79646" mc:Ignorable=""/>
      </a:accent6>
      <a:hlink>
        <a:srgbClr xmlns:mc="http://schemas.openxmlformats.org/markup-compatibility/2006" xmlns:a14="http://schemas.microsoft.com/office/drawing/2007/7/7/main" val="0000FF" mc:Ignorable=""/>
      </a:hlink>
      <a:folHlink>
        <a:srgbClr xmlns:mc="http://schemas.openxmlformats.org/markup-compatibility/2006" xmlns:a14="http://schemas.microsoft.com/office/drawing/2007/7/7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07/7/7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07/7/7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07/7/7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2009-09-05T02:57:50Z</outs:dateTime>
      <outs:isPinned>true</outs:isPinned>
    </outs:relatedDate>
    <outs:relatedDate>
      <outs:type>2</outs:type>
      <outs:displayName>Created</outs:displayName>
      <outs:dateTime>2009-09-02T06:42:49Z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Denny Cherry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Denny cherry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0AB5A0F3-233E-4BA2-9588-C2EDBD82B385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138</TotalTime>
  <Words>486</Words>
  <Application>Microsoft Office PowerPoint</Application>
  <PresentationFormat>On-screen Show (4:3)</PresentationFormat>
  <Paragraphs>98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Storage for the DBA</vt:lpstr>
      <vt:lpstr>Agenda</vt:lpstr>
      <vt:lpstr>Storage Terminology</vt:lpstr>
      <vt:lpstr>Storage Terminology</vt:lpstr>
      <vt:lpstr>Multi-pathing</vt:lpstr>
      <vt:lpstr>Cache Setup</vt:lpstr>
      <vt:lpstr>RAID Types</vt:lpstr>
      <vt:lpstr>RAID Types</vt:lpstr>
      <vt:lpstr>Tiered Storage</vt:lpstr>
      <vt:lpstr>Tiered Storage</vt:lpstr>
      <vt:lpstr>Disk Alignment</vt:lpstr>
      <vt:lpstr>Spindle Types</vt:lpstr>
      <vt:lpstr>Array Diagram</vt:lpstr>
      <vt:lpstr>Denny Cherry </vt:lpstr>
    </vt:vector>
  </TitlesOfParts>
  <Company>Brazen Graphics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 Title in 40pt.  No more than 2 lines</dc:title>
  <dc:creator>Denny Cherry</dc:creator>
  <cp:lastModifiedBy>Denny Cherry</cp:lastModifiedBy>
  <cp:revision>23</cp:revision>
  <dcterms:created xsi:type="dcterms:W3CDTF">2009-09-02T06:42:49Z</dcterms:created>
  <dcterms:modified xsi:type="dcterms:W3CDTF">2009-11-15T06:36:32Z</dcterms:modified>
</cp:coreProperties>
</file>